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sldIdLst>
    <p:sldId id="256" r:id="rId5"/>
    <p:sldId id="257" r:id="rId6"/>
    <p:sldId id="260" r:id="rId7"/>
    <p:sldId id="258" r:id="rId8"/>
    <p:sldId id="264" r:id="rId9"/>
    <p:sldId id="280" r:id="rId10"/>
    <p:sldId id="281" r:id="rId11"/>
    <p:sldId id="282" r:id="rId12"/>
    <p:sldId id="283" r:id="rId13"/>
    <p:sldId id="284" r:id="rId14"/>
    <p:sldId id="278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9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274" r:id="rId3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A606B357-841C-4295-AA37-B614A8CC7388}" v="3902" dt="2021-12-26T18:14:16.58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predictive analysis methodology related slides (1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r>
              <a:rPr lang="en-US" dirty="0"/>
              <a:t>Completed the required predictive analysis (classification) results slides (6 pts)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9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8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9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17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47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70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visualization results slides (6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63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Executive Summary slide (1 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r>
              <a:rPr lang="en-US" dirty="0"/>
              <a:t>Completed the required Introduction slide (1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58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25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03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1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with SQL results slides (10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71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interactive map with Folium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2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interactive map with Folium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5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interactive map with Folium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Conclusion slide (1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data collection and data wrangling methodology related slides (1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data collection and data wrangling methodology related slides (1 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1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and interactive visual analytics methodology related slides (3 pts)</a:t>
            </a:r>
          </a:p>
          <a:p>
            <a:r>
              <a:rPr lang="en-US" dirty="0"/>
              <a:t>Completed the required </a:t>
            </a:r>
            <a:r>
              <a:rPr lang="en-US" dirty="0" err="1"/>
              <a:t>Plotly</a:t>
            </a:r>
            <a:r>
              <a:rPr lang="en-US" dirty="0"/>
              <a:t> Dash dashboard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0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and interactive visual analytics methodology related slides (3 pts)</a:t>
            </a:r>
          </a:p>
          <a:p>
            <a:r>
              <a:rPr lang="en-US" dirty="0"/>
              <a:t>Completed the required </a:t>
            </a:r>
            <a:r>
              <a:rPr lang="en-US" dirty="0" err="1"/>
              <a:t>Plotly</a:t>
            </a:r>
            <a:r>
              <a:rPr lang="en-US" dirty="0"/>
              <a:t> Dash dashboard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87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and interactive visual analytics methodology related slides (3 pts)</a:t>
            </a:r>
          </a:p>
          <a:p>
            <a:r>
              <a:rPr lang="en-US" dirty="0"/>
              <a:t>Completed the required </a:t>
            </a:r>
            <a:r>
              <a:rPr lang="en-US" dirty="0" err="1"/>
              <a:t>Plotly</a:t>
            </a:r>
            <a:r>
              <a:rPr lang="en-US" dirty="0"/>
              <a:t> Dash dashboard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and interactive visual analytics methodology related slides (3 pts)</a:t>
            </a:r>
          </a:p>
          <a:p>
            <a:r>
              <a:rPr lang="en-US" dirty="0"/>
              <a:t>Completed the required </a:t>
            </a:r>
            <a:r>
              <a:rPr lang="en-US" dirty="0" err="1"/>
              <a:t>Plotly</a:t>
            </a:r>
            <a:r>
              <a:rPr lang="en-US" dirty="0"/>
              <a:t> Dash dashboard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the required EDA and interactive visual analytics methodology related slides (3 pts)</a:t>
            </a:r>
          </a:p>
          <a:p>
            <a:r>
              <a:rPr lang="en-US" dirty="0"/>
              <a:t>Completed the required </a:t>
            </a:r>
            <a:r>
              <a:rPr lang="en-US" dirty="0" err="1"/>
              <a:t>Plotly</a:t>
            </a:r>
            <a:r>
              <a:rPr lang="en-US" dirty="0"/>
              <a:t> Dash dashboard results slides (3 pts)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image" Target="../media/image6.png"/><Relationship Id="rId3" Type="http://schemas.openxmlformats.org/officeDocument/2006/relationships/customXml" Target="../ink/ink9.xml"/><Relationship Id="rId21" Type="http://schemas.openxmlformats.org/officeDocument/2006/relationships/image" Target="../media/image4.png"/><Relationship Id="rId34" Type="http://schemas.openxmlformats.org/officeDocument/2006/relationships/image" Target="../media/image12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customXml" Target="../ink/ink28.xml"/><Relationship Id="rId38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37" Type="http://schemas.openxmlformats.org/officeDocument/2006/relationships/image" Target="../media/image7.png"/><Relationship Id="rId23" Type="http://schemas.openxmlformats.org/officeDocument/2006/relationships/customXml" Target="../ink/ink19.xml"/><Relationship Id="rId28" Type="http://schemas.openxmlformats.org/officeDocument/2006/relationships/customXml" Target="../ink/ink23.xml"/><Relationship Id="rId36" Type="http://schemas.openxmlformats.org/officeDocument/2006/relationships/customXml" Target="../ink/ink30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6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29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7" y="328659"/>
            <a:ext cx="10374624" cy="204273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Times New Roman"/>
              </a:rPr>
              <a:t>Applied Data Science Capstone - </a:t>
            </a:r>
            <a:br>
              <a:rPr lang="en-US" b="1" dirty="0">
                <a:latin typeface="Times New Roman"/>
              </a:rPr>
            </a:br>
            <a:r>
              <a:rPr lang="en-US" b="1" dirty="0">
                <a:latin typeface="Times New Roman"/>
              </a:rPr>
              <a:t>SpaceX Historical Data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8553" y="3302272"/>
            <a:ext cx="2738718" cy="133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Yiwen Zhou</a:t>
            </a: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2021 Dec 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286738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41960" y="21067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1">
            <a:extLst>
              <a:ext uri="{FF2B5EF4-FFF2-40B4-BE49-F238E27FC236}">
                <a16:creationId xmlns:a16="http://schemas.microsoft.com/office/drawing/2014/main" id="{BDF046E8-7352-4C6E-A918-4FE7E370783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52282" y="2077571"/>
            <a:ext cx="6048935" cy="40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0980-E0A4-4DCD-8E18-8A46EFAF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SpaceX Interactive Visualizations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460EE-125D-449C-A113-31AF5D8C6B96}"/>
              </a:ext>
            </a:extLst>
          </p:cNvPr>
          <p:cNvSpPr txBox="1"/>
          <p:nvPr/>
        </p:nvSpPr>
        <p:spPr>
          <a:xfrm>
            <a:off x="611841" y="230841"/>
            <a:ext cx="108226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and interactive visual analytics methodology related slides (3 pts)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 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Plotly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 Dash dashboard results slides (3 pts)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A63C38D-D232-4C3A-82AF-C7454C59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" y="1247969"/>
            <a:ext cx="11887199" cy="60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6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46" y="698844"/>
            <a:ext cx="7284334" cy="1344854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Predictive Analysis Methodology and 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6871E-1247-424E-AB16-C1FDDA63C8C9}"/>
              </a:ext>
            </a:extLst>
          </p:cNvPr>
          <p:cNvSpPr txBox="1"/>
          <p:nvPr/>
        </p:nvSpPr>
        <p:spPr>
          <a:xfrm>
            <a:off x="365311" y="275665"/>
            <a:ext cx="1112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predictive analysis methodology related slides (1 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pt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predictive analysis (classification) results slides (6 pts)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CDC0D-E211-475C-9608-3C1212477665}"/>
              </a:ext>
            </a:extLst>
          </p:cNvPr>
          <p:cNvSpPr txBox="1"/>
          <p:nvPr/>
        </p:nvSpPr>
        <p:spPr>
          <a:xfrm>
            <a:off x="1031282" y="2090167"/>
            <a:ext cx="10295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Goal: Predict whether a landing of </a:t>
            </a:r>
            <a:r>
              <a:rPr lang="en-US" dirty="0">
                <a:ea typeface="+mn-lt"/>
                <a:cs typeface="+mn-lt"/>
              </a:rPr>
              <a:t>Space X will be successful or not.</a:t>
            </a:r>
            <a:endParaRPr lang="en-US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202ED3A-645F-4E02-8F9E-B078C11F5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35885"/>
              </p:ext>
            </p:extLst>
          </p:nvPr>
        </p:nvGraphicFramePr>
        <p:xfrm>
          <a:off x="356744" y="2735795"/>
          <a:ext cx="11262610" cy="357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64606705"/>
                    </a:ext>
                  </a:extLst>
                </a:gridCol>
                <a:gridCol w="2196353">
                  <a:extLst>
                    <a:ext uri="{9D8B030D-6E8A-4147-A177-3AD203B41FA5}">
                      <a16:colId xmlns:a16="http://schemas.microsoft.com/office/drawing/2014/main" val="3859036381"/>
                    </a:ext>
                  </a:extLst>
                </a:gridCol>
                <a:gridCol w="2633382">
                  <a:extLst>
                    <a:ext uri="{9D8B030D-6E8A-4147-A177-3AD203B41FA5}">
                      <a16:colId xmlns:a16="http://schemas.microsoft.com/office/drawing/2014/main" val="117310273"/>
                    </a:ext>
                  </a:extLst>
                </a:gridCol>
                <a:gridCol w="2297205">
                  <a:extLst>
                    <a:ext uri="{9D8B030D-6E8A-4147-A177-3AD203B41FA5}">
                      <a16:colId xmlns:a16="http://schemas.microsoft.com/office/drawing/2014/main" val="2136733584"/>
                    </a:ext>
                  </a:extLst>
                </a:gridCol>
                <a:gridCol w="1849670">
                  <a:extLst>
                    <a:ext uri="{9D8B030D-6E8A-4147-A177-3AD203B41FA5}">
                      <a16:colId xmlns:a16="http://schemas.microsoft.com/office/drawing/2014/main" val="3201325403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IBM Plex Sans Text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IBM Plex Sans Text"/>
                        </a:rPr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IBM Plex Sans Text"/>
                        </a:rPr>
                        <a:t>Support Vector 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IBM Plex Sans Text"/>
                        </a:rPr>
                        <a:t>Decision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IBM Plex Sans Text"/>
                        </a:rPr>
                        <a:t>K-Means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42223"/>
                  </a:ext>
                </a:extLst>
              </a:tr>
              <a:tr h="616323">
                <a:tc>
                  <a:txBody>
                    <a:bodyPr/>
                    <a:lstStyle/>
                    <a:p>
                      <a:r>
                        <a:rPr lang="en-US" dirty="0"/>
                        <a:t>Best hyper-parameters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eorgia"/>
                        </a:rPr>
                        <a:t>C = 0.01, 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>
                          <a:latin typeface="Georgia"/>
                        </a:rPr>
                        <a:t>penalty = l2, 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>
                          <a:latin typeface="Georgia"/>
                        </a:rPr>
                        <a:t>solver = </a:t>
                      </a:r>
                      <a:r>
                        <a:rPr lang="en-US" sz="1600" dirty="0" err="1">
                          <a:latin typeface="Georgia"/>
                        </a:rPr>
                        <a:t>lbfgs</a:t>
                      </a:r>
                      <a:endParaRPr lang="en-US" sz="1600" dirty="0">
                        <a:latin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Georgia"/>
                        </a:rPr>
                        <a:t>C=1.0, 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Georgia"/>
                        </a:rPr>
                        <a:t>gamma = 0.0316, 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Georgia"/>
                        </a:rPr>
                        <a:t>kernel = sigmoid</a:t>
                      </a:r>
                      <a:endParaRPr lang="en-US" sz="1600" dirty="0">
                        <a:latin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eorgia"/>
                        </a:rPr>
                        <a:t>criterion = </a:t>
                      </a:r>
                      <a:r>
                        <a:rPr lang="en-US" sz="1600" dirty="0" err="1">
                          <a:latin typeface="Georgia"/>
                        </a:rPr>
                        <a:t>gini</a:t>
                      </a:r>
                      <a:r>
                        <a:rPr lang="en-US" sz="1600" dirty="0">
                          <a:latin typeface="Georgia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Georgia"/>
                        </a:rPr>
                        <a:t>max_depth</a:t>
                      </a:r>
                      <a:r>
                        <a:rPr lang="en-US" sz="1600" dirty="0">
                          <a:latin typeface="Georgia"/>
                        </a:rPr>
                        <a:t> = 6,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Georgia"/>
                        </a:rPr>
                        <a:t>max_features</a:t>
                      </a:r>
                      <a:r>
                        <a:rPr lang="en-US" sz="1600" dirty="0">
                          <a:latin typeface="Georgia"/>
                        </a:rPr>
                        <a:t> = sqrt,</a:t>
                      </a:r>
                    </a:p>
                    <a:p>
                      <a:pPr lvl="0">
                        <a:buNone/>
                      </a:pPr>
                      <a:r>
                        <a:rPr lang="en-US" sz="1600" dirty="0" err="1">
                          <a:latin typeface="Georgia"/>
                        </a:rPr>
                        <a:t>min_samples_leaf</a:t>
                      </a:r>
                      <a:r>
                        <a:rPr lang="en-US" sz="1600" dirty="0">
                          <a:latin typeface="Georgia"/>
                        </a:rPr>
                        <a:t>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Georgia"/>
                        </a:rPr>
                        <a:t>algorithm = auto,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Georgia"/>
                        </a:rPr>
                        <a:t>n_neighbors</a:t>
                      </a:r>
                      <a:r>
                        <a:rPr lang="en-US" sz="1600" b="0" i="0" u="none" strike="noStrike" noProof="0" dirty="0">
                          <a:latin typeface="Georgia"/>
                        </a:rPr>
                        <a:t> = 10,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Georgia"/>
                        </a:rPr>
                        <a:t>p=1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97995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Train set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71731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r>
                        <a:rPr lang="en-US" dirty="0"/>
                        <a:t>Test set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55705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r>
                        <a:rPr lang="en-US" dirty="0"/>
                        <a:t>False positive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23832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r>
                        <a:rPr lang="en-US" dirty="0"/>
                        <a:t>False negative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72150"/>
                  </a:ext>
                </a:extLst>
              </a:tr>
              <a:tr h="616323">
                <a:tc>
                  <a:txBody>
                    <a:bodyPr/>
                    <a:lstStyle/>
                    <a:p>
                      <a:r>
                        <a:rPr lang="en-US" dirty="0"/>
                        <a:t>Conclusion: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5258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BCF4F65-E441-48CF-9C67-370B776F3165}"/>
              </a:ext>
            </a:extLst>
          </p:cNvPr>
          <p:cNvSpPr txBox="1"/>
          <p:nvPr/>
        </p:nvSpPr>
        <p:spPr>
          <a:xfrm>
            <a:off x="2863408" y="6376097"/>
            <a:ext cx="74832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Common problems: False positive rate is all too high.</a:t>
            </a:r>
          </a:p>
        </p:txBody>
      </p: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01A2-386C-4826-89F4-6CF1564125FC}"/>
              </a:ext>
            </a:extLst>
          </p:cNvPr>
          <p:cNvSpPr txBox="1"/>
          <p:nvPr/>
        </p:nvSpPr>
        <p:spPr>
          <a:xfrm>
            <a:off x="492016" y="1455862"/>
            <a:ext cx="1085625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Data Analysis results: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More recent flights (with larger flight number) have been carrying more and more pay load mass, and success rate is also higher;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Most of the unsuccessful landings were earlier flight numbers, which were mostly launched from CCAFS SLC 40;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From VAFB SLC 4E never launched more than 10,000 pay load mass;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SSO has highest success landing rate (100%); VLEO also has high success rate (85.7%); GTO / ISS / LEO / MEO / PO have similar success rate (50.0% ~ 70.0%);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Latest (more recent) flight numbers have been trying new variety of orbits;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Some orbits (like LEO / GTO / SSO) seem to have relatively consistent pay load masses;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Success rate has been improved a lot in recent years. Current success rate is about 85%.</a:t>
            </a:r>
            <a:endParaRPr lang="en-US" dirty="0"/>
          </a:p>
          <a:p>
            <a:pPr algn="l"/>
            <a:endParaRPr lang="en-US" dirty="0"/>
          </a:p>
          <a:p>
            <a:r>
              <a:rPr lang="en-US" dirty="0"/>
              <a:t>In the next few pages we show some plots supporting the above conclusions:</a:t>
            </a:r>
          </a:p>
        </p:txBody>
      </p:sp>
    </p:spTree>
    <p:extLst>
      <p:ext uri="{BB962C8B-B14F-4D97-AF65-F5344CB8AC3E}">
        <p14:creationId xmlns:p14="http://schemas.microsoft.com/office/powerpoint/2010/main" val="174154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08FA12A-CA13-4263-93DF-5A51D7BE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" y="2459458"/>
            <a:ext cx="11607052" cy="3507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F0A8-244D-4E92-B198-950FF2DCC1CC}"/>
              </a:ext>
            </a:extLst>
          </p:cNvPr>
          <p:cNvSpPr txBox="1"/>
          <p:nvPr/>
        </p:nvSpPr>
        <p:spPr>
          <a:xfrm>
            <a:off x="656666" y="1553135"/>
            <a:ext cx="71022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 More recent flights (with larger flight number) have been carrying more and more pay load mass, and success rate gets higher:</a:t>
            </a:r>
          </a:p>
        </p:txBody>
      </p:sp>
    </p:spTree>
    <p:extLst>
      <p:ext uri="{BB962C8B-B14F-4D97-AF65-F5344CB8AC3E}">
        <p14:creationId xmlns:p14="http://schemas.microsoft.com/office/powerpoint/2010/main" val="312116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E282DE6-2A46-40EA-8048-C652CFFA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" y="2172009"/>
            <a:ext cx="12066494" cy="3858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CD061-5261-49F7-A493-05CC4D64293B}"/>
              </a:ext>
            </a:extLst>
          </p:cNvPr>
          <p:cNvSpPr txBox="1"/>
          <p:nvPr/>
        </p:nvSpPr>
        <p:spPr>
          <a:xfrm>
            <a:off x="115804" y="1591150"/>
            <a:ext cx="1194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2. Most of the unsuccessful landings were earlier flight numbers, which were mostly launched from CCAFS SLC 40:</a:t>
            </a:r>
          </a:p>
        </p:txBody>
      </p:sp>
    </p:spTree>
    <p:extLst>
      <p:ext uri="{BB962C8B-B14F-4D97-AF65-F5344CB8AC3E}">
        <p14:creationId xmlns:p14="http://schemas.microsoft.com/office/powerpoint/2010/main" val="160946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3787B88-F3BE-4F91-B938-58AC46F2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7" y="2139434"/>
            <a:ext cx="11349317" cy="363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AC3F45-9535-46BD-A9C0-EE4DC4BD2CE2}"/>
              </a:ext>
            </a:extLst>
          </p:cNvPr>
          <p:cNvSpPr txBox="1"/>
          <p:nvPr/>
        </p:nvSpPr>
        <p:spPr>
          <a:xfrm>
            <a:off x="96513" y="1494694"/>
            <a:ext cx="11941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3. Most of the unsuccessful landings were earlier smaller pay load mass launched from CCAFS SLC 40;</a:t>
            </a:r>
          </a:p>
          <a:p>
            <a:r>
              <a:rPr lang="en-US" dirty="0"/>
              <a:t>4. From VAFB SLC 4E never launched more than 10,000 pay load mass:</a:t>
            </a:r>
          </a:p>
        </p:txBody>
      </p:sp>
    </p:spTree>
    <p:extLst>
      <p:ext uri="{BB962C8B-B14F-4D97-AF65-F5344CB8AC3E}">
        <p14:creationId xmlns:p14="http://schemas.microsoft.com/office/powerpoint/2010/main" val="427457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D4D121F-B997-46F8-8D4A-A2CDECF6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12" y="1465417"/>
            <a:ext cx="3841376" cy="4902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78409-C575-487F-89B8-0448B949534A}"/>
              </a:ext>
            </a:extLst>
          </p:cNvPr>
          <p:cNvSpPr txBox="1"/>
          <p:nvPr/>
        </p:nvSpPr>
        <p:spPr>
          <a:xfrm>
            <a:off x="4994476" y="1589589"/>
            <a:ext cx="21548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Counts of launches for each orbit: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077CCA-9EA8-4602-A922-24BBF3E2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12" y="2394331"/>
            <a:ext cx="1247775" cy="3400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8597D-0217-4C57-A7B8-528F4E19AD22}"/>
              </a:ext>
            </a:extLst>
          </p:cNvPr>
          <p:cNvSpPr txBox="1"/>
          <p:nvPr/>
        </p:nvSpPr>
        <p:spPr>
          <a:xfrm>
            <a:off x="7452288" y="1799983"/>
            <a:ext cx="404535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ES-L1 / GEO / HEO / SO each have only 1 sample point, so the success rate of them is statistical insignificant;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Among GTO / ISS / LEO / MEO / PO / SSO / VLEO: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SSO has highest success landing rate (100%)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VLEO also has high success rate (85.7%)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The rest have similar success rate (50.0% ~ 70.0%)</a:t>
            </a:r>
          </a:p>
        </p:txBody>
      </p:sp>
    </p:spTree>
    <p:extLst>
      <p:ext uri="{BB962C8B-B14F-4D97-AF65-F5344CB8AC3E}">
        <p14:creationId xmlns:p14="http://schemas.microsoft.com/office/powerpoint/2010/main" val="391264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BC2846B-F0E3-4C58-BC47-A003FE8C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6" y="2188606"/>
            <a:ext cx="11494994" cy="375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BC55B-8C4E-48DF-9326-8F726FAAD669}"/>
              </a:ext>
            </a:extLst>
          </p:cNvPr>
          <p:cNvSpPr txBox="1"/>
          <p:nvPr/>
        </p:nvSpPr>
        <p:spPr>
          <a:xfrm>
            <a:off x="115804" y="1591150"/>
            <a:ext cx="1194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6. We can see that latest (more recent) flight numbers have been trying different orbits:</a:t>
            </a:r>
          </a:p>
        </p:txBody>
      </p:sp>
    </p:spTree>
    <p:extLst>
      <p:ext uri="{BB962C8B-B14F-4D97-AF65-F5344CB8AC3E}">
        <p14:creationId xmlns:p14="http://schemas.microsoft.com/office/powerpoint/2010/main" val="225559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98C7C44-7EDC-47AD-9C68-3161EFBC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2228088"/>
            <a:ext cx="11315700" cy="3623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2FE4A-748B-4AC3-AED3-FAAB76F46284}"/>
              </a:ext>
            </a:extLst>
          </p:cNvPr>
          <p:cNvSpPr txBox="1"/>
          <p:nvPr/>
        </p:nvSpPr>
        <p:spPr>
          <a:xfrm>
            <a:off x="115804" y="1591150"/>
            <a:ext cx="1194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7. Some orbits (like LEO / GTO / SSO) seem to have relatively consistent pay load masses:</a:t>
            </a:r>
          </a:p>
        </p:txBody>
      </p:sp>
    </p:spTree>
    <p:extLst>
      <p:ext uri="{BB962C8B-B14F-4D97-AF65-F5344CB8AC3E}">
        <p14:creationId xmlns:p14="http://schemas.microsoft.com/office/powerpoint/2010/main" val="123223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2AD-4950-4B43-8F50-801D7B11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visualization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5DC4-EA8C-41FF-9FC2-A5056D124659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Completed the required EDA with visualization results slides (6 pts)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4776F85-11BA-4456-A3CD-0AC1C1D5F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07" y="2403659"/>
            <a:ext cx="1447800" cy="3686175"/>
          </a:xfrm>
          <a:prstGeom prst="rect">
            <a:avLst/>
          </a:prstGeom>
        </p:spPr>
      </p:pic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03BDB69-245E-4BA1-A600-69C7269AF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29" y="2501261"/>
            <a:ext cx="3998258" cy="366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9ED4A-7086-4DED-A82E-33246DA65BC2}"/>
              </a:ext>
            </a:extLst>
          </p:cNvPr>
          <p:cNvSpPr txBox="1"/>
          <p:nvPr/>
        </p:nvSpPr>
        <p:spPr>
          <a:xfrm>
            <a:off x="866172" y="1714981"/>
            <a:ext cx="1032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8. Success rate has been improved a lot in recent years.</a:t>
            </a:r>
          </a:p>
        </p:txBody>
      </p:sp>
    </p:spTree>
    <p:extLst>
      <p:ext uri="{BB962C8B-B14F-4D97-AF65-F5344CB8AC3E}">
        <p14:creationId xmlns:p14="http://schemas.microsoft.com/office/powerpoint/2010/main" val="328470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0327" y="1825625"/>
            <a:ext cx="10573473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Executive Summary slide (1 </a:t>
            </a:r>
            <a:r>
              <a:rPr lang="en-US" sz="2200" dirty="0" err="1">
                <a:highlight>
                  <a:srgbClr val="FFFF00"/>
                </a:highlight>
                <a:latin typeface="IBM Plex Mono Text"/>
              </a:rPr>
              <a:t>pt</a:t>
            </a:r>
            <a:r>
              <a:rPr lang="en-US" sz="2200" dirty="0">
                <a:highlight>
                  <a:srgbClr val="FFFF00"/>
                </a:highlight>
                <a:latin typeface="IBM Plex Mono Text"/>
              </a:rPr>
              <a:t>)</a:t>
            </a:r>
            <a:endParaRPr lang="en-US" sz="220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Introduction slide (1 </a:t>
            </a:r>
            <a:r>
              <a:rPr lang="en-US" sz="2200" dirty="0" err="1">
                <a:highlight>
                  <a:srgbClr val="FFFF00"/>
                </a:highlight>
                <a:latin typeface="IBM Plex Mono Text"/>
              </a:rPr>
              <a:t>pt</a:t>
            </a:r>
            <a:r>
              <a:rPr lang="en-US" sz="2200" dirty="0">
                <a:highlight>
                  <a:srgbClr val="FFFF00"/>
                </a:highlight>
                <a:latin typeface="IBM Plex Mono Text"/>
              </a:rPr>
              <a:t>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data collection and data wrangling methodology related slides (1 </a:t>
            </a:r>
            <a:r>
              <a:rPr lang="en-US" sz="2200" dirty="0" err="1">
                <a:highlight>
                  <a:srgbClr val="FFFF00"/>
                </a:highlight>
                <a:latin typeface="IBM Plex Mono Text"/>
              </a:rPr>
              <a:t>pt</a:t>
            </a:r>
            <a:r>
              <a:rPr lang="en-US" sz="2200" dirty="0">
                <a:highlight>
                  <a:srgbClr val="FFFF00"/>
                </a:highlight>
                <a:latin typeface="IBM Plex Mono Text"/>
              </a:rPr>
              <a:t>)</a:t>
            </a:r>
            <a:endParaRPr lang="en-US">
              <a:highlight>
                <a:srgbClr val="FFFF00"/>
              </a:highlight>
              <a:latin typeface="IBM Plex Mono Text"/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EDA and interactive visual analytics methodology related slides (3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predictive analysis methodology related slides (1 </a:t>
            </a:r>
            <a:r>
              <a:rPr lang="en-US" sz="2200" dirty="0" err="1">
                <a:highlight>
                  <a:srgbClr val="FFFF00"/>
                </a:highlight>
                <a:latin typeface="IBM Plex Mono Text"/>
              </a:rPr>
              <a:t>pt</a:t>
            </a:r>
            <a:r>
              <a:rPr lang="en-US" sz="2200" dirty="0">
                <a:highlight>
                  <a:srgbClr val="FFFF00"/>
                </a:highlight>
                <a:latin typeface="IBM Plex Mono Text"/>
              </a:rPr>
              <a:t>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EDA with visualization results slides (6 pts)</a:t>
            </a:r>
            <a:endParaRPr lang="en-US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EDA with SQL results slides (10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interactive map with Folium results slides (3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</a:t>
            </a:r>
            <a:r>
              <a:rPr lang="en-US" sz="2200" dirty="0" err="1">
                <a:highlight>
                  <a:srgbClr val="FFFF00"/>
                </a:highlight>
                <a:latin typeface="IBM Plex Mono Text"/>
              </a:rPr>
              <a:t>Plotly</a:t>
            </a:r>
            <a:r>
              <a:rPr lang="en-US" sz="2200" dirty="0">
                <a:highlight>
                  <a:srgbClr val="FFFF00"/>
                </a:highlight>
                <a:latin typeface="IBM Plex Mono Text"/>
              </a:rPr>
              <a:t> Dash dashboard results slides (3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predictive analysis (classification) results slides (6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highlight>
                  <a:srgbClr val="FFFF00"/>
                </a:highlight>
                <a:latin typeface="IBM Plex Mono Text"/>
              </a:rPr>
              <a:t>Completed the required Conclusion slide (1 pts)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200" dirty="0">
                <a:latin typeface="IBM Plex Mono Text"/>
              </a:rPr>
              <a:t>Applied your creativity to improve the presentation beyond the template (1 pts)</a:t>
            </a:r>
            <a:endParaRPr lang="en-US" dirty="0"/>
          </a:p>
          <a:p>
            <a:r>
              <a:rPr lang="en-US" sz="2200" dirty="0">
                <a:latin typeface="IBM Plex Mono Text"/>
              </a:rPr>
              <a:t>Displayed any innovative insights (1 pts)</a:t>
            </a:r>
            <a:endParaRPr lang="en-US" dirty="0"/>
          </a:p>
          <a:p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1F8B14-BE4A-4FB8-BFF8-8C7706F8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60" y="1548148"/>
            <a:ext cx="3273707" cy="1070588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55F91E-E8CA-4B22-B197-3F2F3859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521" y="1465342"/>
            <a:ext cx="1076325" cy="1400175"/>
          </a:xfrm>
          <a:prstGeom prst="rect">
            <a:avLst/>
          </a:prstGeom>
        </p:spPr>
      </p:pic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21478E-8A08-4E82-BB92-8697DF26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97" y="2343398"/>
            <a:ext cx="2743200" cy="1110189"/>
          </a:xfrm>
          <a:prstGeom prst="rect">
            <a:avLst/>
          </a:prstGeom>
        </p:spPr>
      </p:pic>
      <p:pic>
        <p:nvPicPr>
          <p:cNvPr id="1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F14B11-3986-47F2-A299-6F0E91F89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34" y="3650328"/>
            <a:ext cx="10228162" cy="25474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34E165-06B8-4590-BE58-153E62B072D5}"/>
              </a:ext>
            </a:extLst>
          </p:cNvPr>
          <p:cNvCxnSpPr/>
          <p:nvPr/>
        </p:nvCxnSpPr>
        <p:spPr>
          <a:xfrm>
            <a:off x="4334839" y="1552092"/>
            <a:ext cx="0" cy="16976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0D4322-DB2C-43E1-8730-983D98D7DEDF}"/>
              </a:ext>
            </a:extLst>
          </p:cNvPr>
          <p:cNvCxnSpPr/>
          <p:nvPr/>
        </p:nvCxnSpPr>
        <p:spPr>
          <a:xfrm flipV="1">
            <a:off x="5199323" y="3236450"/>
            <a:ext cx="5430454" cy="1929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88D794-3A61-4762-9F0A-7BED4FF46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3" y="1684118"/>
            <a:ext cx="4624086" cy="1618522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54D78-5AC7-4D0F-9D5A-53C4D03C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181" y="3408081"/>
            <a:ext cx="1552575" cy="504825"/>
          </a:xfrm>
          <a:prstGeom prst="rect">
            <a:avLst/>
          </a:prstGeom>
        </p:spPr>
      </p:pic>
      <p:pic>
        <p:nvPicPr>
          <p:cNvPr id="5" name="Picture 6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CE2109A2-90DF-4EF9-8263-EFD5CA7E4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23" y="3917790"/>
            <a:ext cx="4624086" cy="173282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68A01DD-7890-4730-9ED9-D0F3063C8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055" y="5814108"/>
            <a:ext cx="1790700" cy="419100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6055CF-EF65-46F1-9238-42BF20463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451" y="1681820"/>
            <a:ext cx="5337858" cy="1777449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C38C91-70EC-473F-AC6F-5979D06A9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773" y="3541250"/>
            <a:ext cx="12001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CA0FD5EB-4538-4F96-93DB-49B5C5D1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602252"/>
            <a:ext cx="5569351" cy="644080"/>
          </a:xfrm>
          <a:prstGeom prst="rect">
            <a:avLst/>
          </a:prstGeom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5112EDF-3E67-467D-B69E-1214148E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3" y="2401827"/>
            <a:ext cx="4691605" cy="51105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A7DF40A-6FBF-4711-BFCD-FEFE9D0DA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236" y="2438279"/>
            <a:ext cx="695325" cy="438150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1C34136-934B-41C4-83FF-6A8786DA0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3" y="3363932"/>
            <a:ext cx="6148086" cy="892136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C41150B-0154-4FC5-B5CC-ECEFC487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13" y="4572970"/>
            <a:ext cx="10478946" cy="62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2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E8B356-71B8-448D-99BB-C6C27D00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687335"/>
            <a:ext cx="6967959" cy="1448114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588247-05F5-4BCF-B4C4-8B4FA9EB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21" y="2112259"/>
            <a:ext cx="1047750" cy="742950"/>
          </a:xfrm>
          <a:prstGeom prst="rect">
            <a:avLst/>
          </a:prstGeom>
        </p:spPr>
      </p:pic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5E1A06-C1DA-4BAC-BC68-9938B88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3" y="3426047"/>
            <a:ext cx="3360516" cy="140451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68DFF3-C4BA-41B2-953A-56B9EE051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59" y="3464206"/>
            <a:ext cx="18383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2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46A2F0F-9803-4CE1-9597-34BAD7C7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87" y="1482269"/>
            <a:ext cx="4749477" cy="1125181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07500A-BE10-48CF-AB8A-36554767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30" y="2731516"/>
            <a:ext cx="8810261" cy="1886891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02761D90-8291-45DE-9F88-8E6AE2469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476" y="4877839"/>
            <a:ext cx="6013048" cy="873739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C74053-C654-4FC3-928A-467C780B4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3429602"/>
            <a:ext cx="1511460" cy="24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EDA with SQL 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with SQL results slides (10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06F3CA-4EE6-4246-88B3-CA684A60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617602"/>
            <a:ext cx="5521124" cy="13271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1D255D-4B07-4DD9-BAA3-03D5646D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30" y="2026143"/>
            <a:ext cx="3524491" cy="606524"/>
          </a:xfrm>
          <a:prstGeom prst="rect">
            <a:avLst/>
          </a:prstGeom>
        </p:spPr>
      </p:pic>
      <p:pic>
        <p:nvPicPr>
          <p:cNvPr id="5" name="Picture 6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B35BCDE-79EF-4492-92FF-E73400D48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3" y="3577867"/>
            <a:ext cx="6871503" cy="142882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30BFF4-1238-4F3C-95AE-53D75193A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376" y="3209563"/>
            <a:ext cx="2600566" cy="27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89" y="451934"/>
            <a:ext cx="11441574" cy="1306272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Interactive Map With Folium results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interactive map with Folium results slides (3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B319CC8-ABB3-469A-A8CA-9196D53D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07" y="1533535"/>
            <a:ext cx="2743200" cy="222069"/>
          </a:xfrm>
          <a:prstGeom prst="rect">
            <a:avLst/>
          </a:prstGeom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8EDA4D5-2E61-4352-B4EE-0171AD4B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9" y="1879869"/>
            <a:ext cx="10845478" cy="439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4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89" y="451934"/>
            <a:ext cx="11441574" cy="1306272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Interactive Map With Folium results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interactive map with Folium results slides (3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1225C13-9432-4ED3-BD78-96F9F5DE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22" y="1486525"/>
            <a:ext cx="5906946" cy="267861"/>
          </a:xfrm>
          <a:prstGeom prst="rect">
            <a:avLst/>
          </a:prstGeom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7D727455-2FB5-4048-A38A-B788BC862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4" y="1865496"/>
            <a:ext cx="10835832" cy="4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8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89" y="451934"/>
            <a:ext cx="11441574" cy="1306272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Interactive Map With Folium results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8055-3947-49A0-A42E-6376E9BD4BD7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interactive map with Folium results slides (3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3" name="Picture 3" descr="A picture containing text, sky, map, colorful&#10;&#10;Description automatically generated">
            <a:extLst>
              <a:ext uri="{FF2B5EF4-FFF2-40B4-BE49-F238E27FC236}">
                <a16:creationId xmlns:a16="http://schemas.microsoft.com/office/drawing/2014/main" id="{C061EB25-10A5-4CE8-9D9A-9F28C43A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43" y="1639990"/>
            <a:ext cx="7884288" cy="44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08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4418" y="1825625"/>
            <a:ext cx="8024849" cy="411984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latin typeface="IBM Plex Mono Text"/>
              </a:rPr>
              <a:t>Overall historical data is not enough to have too many statistically significant conclusions. 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We have a good view of historical trend SpaceX launches and landings:</a:t>
            </a:r>
          </a:p>
          <a:p>
            <a:endParaRPr lang="en-US" dirty="0">
              <a:latin typeface="IBM Plex Mono Text"/>
            </a:endParaRPr>
          </a:p>
          <a:p>
            <a:pPr lvl="1"/>
            <a:r>
              <a:rPr lang="en-US" dirty="0">
                <a:latin typeface="IBM Plex Mono Text"/>
              </a:rPr>
              <a:t>Over the time success rate of landing got much improved;</a:t>
            </a:r>
          </a:p>
          <a:p>
            <a:pPr lvl="1"/>
            <a:r>
              <a:rPr lang="en-US" dirty="0">
                <a:latin typeface="IBM Plex Mono Text"/>
              </a:rPr>
              <a:t>Over the time SpaceX has been exploring more new orbits;</a:t>
            </a:r>
          </a:p>
          <a:p>
            <a:pPr lvl="1"/>
            <a:r>
              <a:rPr lang="en-US" dirty="0">
                <a:latin typeface="IBM Plex Mono Text"/>
              </a:rPr>
              <a:t>Over the time SpaceX is capable for more payload mass. </a:t>
            </a:r>
          </a:p>
          <a:p>
            <a:pPr lvl="1"/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We have various nice visualizations of historical data:</a:t>
            </a:r>
            <a:endParaRPr lang="en-US" dirty="0"/>
          </a:p>
          <a:p>
            <a:endParaRPr lang="en-US" dirty="0">
              <a:latin typeface="IBM Plex Mono Text"/>
            </a:endParaRPr>
          </a:p>
          <a:p>
            <a:pPr lvl="1"/>
            <a:r>
              <a:rPr lang="en-US" dirty="0">
                <a:latin typeface="IBM Plex Mono Text"/>
              </a:rPr>
              <a:t>Various static plots and tables using </a:t>
            </a:r>
            <a:r>
              <a:rPr lang="en-US" dirty="0" err="1">
                <a:latin typeface="IBM Plex Mono Text"/>
              </a:rPr>
              <a:t>plotly</a:t>
            </a:r>
            <a:r>
              <a:rPr lang="en-US" dirty="0">
                <a:latin typeface="IBM Plex Mono Text"/>
              </a:rPr>
              <a:t> or seaborn;</a:t>
            </a:r>
            <a:endParaRPr lang="en-US" dirty="0"/>
          </a:p>
          <a:p>
            <a:pPr lvl="1"/>
            <a:r>
              <a:rPr lang="en-US" dirty="0">
                <a:latin typeface="IBM Plex Mono Text"/>
              </a:rPr>
              <a:t>Interactive statistical plots using dash and geographical plots using folium. </a:t>
            </a:r>
            <a:endParaRPr lang="en-US" dirty="0"/>
          </a:p>
          <a:p>
            <a:pPr lvl="1"/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Predictions of landing outcome has accuracy of 85%.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0068" y="1641263"/>
            <a:ext cx="3054361" cy="3054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C0A6F-A636-477B-B589-72CED8B7C465}"/>
              </a:ext>
            </a:extLst>
          </p:cNvPr>
          <p:cNvSpPr txBox="1"/>
          <p:nvPr/>
        </p:nvSpPr>
        <p:spPr>
          <a:xfrm>
            <a:off x="454959" y="253253"/>
            <a:ext cx="112820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Conclusion slide (1 pts)</a:t>
            </a:r>
            <a:endParaRPr lang="en-US" dirty="0">
              <a:solidFill>
                <a:srgbClr val="C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27" y="343547"/>
            <a:ext cx="10976501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EXECUTIVE SUMMARY and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Overall historical data is not enough to have too many statistically significant conclusions.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But we do have a good view of historical trend SpaceX launches and landings: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Over the time success rate of landing got much improved;</a:t>
            </a:r>
          </a:p>
          <a:p>
            <a:pPr lvl="1"/>
            <a:r>
              <a:rPr lang="en-US" sz="1800" dirty="0">
                <a:latin typeface="IBM Plex Mono Text"/>
              </a:rPr>
              <a:t>Over the time SpaceX has been exploring more new orbits;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Over the time SpaceX is capable for more payload mass. </a:t>
            </a:r>
          </a:p>
          <a:p>
            <a:r>
              <a:rPr lang="en-US" sz="2200" dirty="0">
                <a:latin typeface="IBM Plex Mono Text"/>
              </a:rPr>
              <a:t>We have various nice visualizations of historical data: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Various static plots and tables using </a:t>
            </a:r>
            <a:r>
              <a:rPr lang="en-US" sz="1800" dirty="0" err="1">
                <a:latin typeface="IBM Plex Mono Text"/>
              </a:rPr>
              <a:t>plotly</a:t>
            </a:r>
            <a:r>
              <a:rPr lang="en-US" sz="1800" dirty="0">
                <a:latin typeface="IBM Plex Mono Text"/>
              </a:rPr>
              <a:t> or seaborn;</a:t>
            </a:r>
          </a:p>
          <a:p>
            <a:pPr lvl="1"/>
            <a:r>
              <a:rPr lang="en-US" sz="1800" dirty="0">
                <a:latin typeface="IBM Plex Mono Text"/>
              </a:rPr>
              <a:t>Interactive statistical plots using dash and geographical plots using folium. </a:t>
            </a:r>
          </a:p>
          <a:p>
            <a:r>
              <a:rPr lang="en-US" sz="2200" dirty="0">
                <a:latin typeface="IBM Plex Mono Text"/>
              </a:rPr>
              <a:t>Predictions of landing outcome has accuracy of 85%.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F54174-3205-4A50-94F0-2E9339DC10EF}"/>
              </a:ext>
            </a:extLst>
          </p:cNvPr>
          <p:cNvSpPr txBox="1"/>
          <p:nvPr/>
        </p:nvSpPr>
        <p:spPr>
          <a:xfrm>
            <a:off x="451413" y="306728"/>
            <a:ext cx="1129881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Executive Summary slide (1 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pt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Introduction slide (1 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pt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89" y="365125"/>
            <a:ext cx="10975040" cy="13479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Data collection and data wrangling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782C6-B75B-41A4-A8AE-9C51E1064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789" y="1825625"/>
            <a:ext cx="102130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IBM Plex Mono Text"/>
              </a:rPr>
              <a:t>Use "</a:t>
            </a:r>
            <a:r>
              <a:rPr lang="en-US" sz="2400" dirty="0" err="1">
                <a:latin typeface="Calibri"/>
                <a:ea typeface="MS Mincho"/>
                <a:cs typeface="TH SarabunPSK"/>
              </a:rPr>
              <a:t>requests.get</a:t>
            </a:r>
            <a:r>
              <a:rPr lang="en-US" sz="2400" dirty="0">
                <a:latin typeface="Calibri"/>
                <a:ea typeface="MS Mincho"/>
                <a:cs typeface="TH SarabunPSK"/>
              </a:rPr>
              <a:t>(</a:t>
            </a:r>
            <a:r>
              <a:rPr lang="en-US" sz="2400" dirty="0" err="1">
                <a:latin typeface="Calibri"/>
                <a:ea typeface="MS Mincho"/>
                <a:cs typeface="TH SarabunPSK"/>
              </a:rPr>
              <a:t>spacex_url</a:t>
            </a:r>
            <a:r>
              <a:rPr lang="en-US" sz="2400" dirty="0">
                <a:latin typeface="Calibri"/>
                <a:ea typeface="MS Mincho"/>
                <a:cs typeface="TH SarabunPSK"/>
              </a:rPr>
              <a:t>)"</a:t>
            </a:r>
            <a:r>
              <a:rPr lang="en-US" sz="2400" dirty="0">
                <a:latin typeface="IBM Plex Mono Text"/>
              </a:rPr>
              <a:t> to </a:t>
            </a:r>
            <a:r>
              <a:rPr lang="en-US" sz="2400" dirty="0" err="1">
                <a:latin typeface="IBM Plex Mono Text"/>
              </a:rPr>
              <a:t>retrive</a:t>
            </a:r>
            <a:r>
              <a:rPr lang="en-US" sz="2400" dirty="0">
                <a:latin typeface="IBM Plex Mono Text"/>
              </a:rPr>
              <a:t> data and tables from website;</a:t>
            </a:r>
          </a:p>
          <a:p>
            <a:r>
              <a:rPr lang="en-US" sz="2400" dirty="0">
                <a:latin typeface="IBM Plex Mono Text"/>
              </a:rPr>
              <a:t>Turn the above data into a pandas data frame to manipulate data. For example, the "</a:t>
            </a:r>
            <a:r>
              <a:rPr lang="en-US" sz="2400" dirty="0" err="1">
                <a:latin typeface="Calibri"/>
                <a:cs typeface="Calibri"/>
              </a:rPr>
              <a:t>groupby</a:t>
            </a:r>
            <a:r>
              <a:rPr lang="en-US" sz="2400" dirty="0">
                <a:latin typeface="IBM Plex Mono Text"/>
              </a:rPr>
              <a:t>" method is frequently used;</a:t>
            </a:r>
          </a:p>
          <a:p>
            <a:r>
              <a:rPr lang="en-US" sz="2400" dirty="0">
                <a:latin typeface="IBM Plex Mono Text"/>
              </a:rPr>
              <a:t>Can also use "</a:t>
            </a:r>
            <a:r>
              <a:rPr lang="en-US" sz="2400" dirty="0" err="1">
                <a:latin typeface="Calibri"/>
                <a:cs typeface="Calibri"/>
              </a:rPr>
              <a:t>BeautifulSoup</a:t>
            </a:r>
            <a:r>
              <a:rPr lang="en-US" sz="2400" dirty="0">
                <a:latin typeface="IBM Plex Mono Text"/>
              </a:rPr>
              <a:t>" to parse the web information;</a:t>
            </a:r>
          </a:p>
          <a:p>
            <a:r>
              <a:rPr lang="en-US" sz="2400" dirty="0">
                <a:latin typeface="IBM Plex Mono Text"/>
              </a:rPr>
              <a:t>"</a:t>
            </a:r>
            <a:r>
              <a:rPr lang="en-US" sz="2400" dirty="0" err="1">
                <a:latin typeface="Calibri"/>
                <a:cs typeface="Calibri"/>
              </a:rPr>
              <a:t>ipython-sql</a:t>
            </a:r>
            <a:r>
              <a:rPr lang="en-US" sz="2400" dirty="0">
                <a:latin typeface="IBM Plex Mono Text"/>
              </a:rPr>
              <a:t>" makes it easier to do SQL operations in python </a:t>
            </a:r>
            <a:r>
              <a:rPr lang="en-US" sz="2400" dirty="0" err="1">
                <a:latin typeface="IBM Plex Mono Text"/>
              </a:rPr>
              <a:t>jupyter</a:t>
            </a:r>
            <a:r>
              <a:rPr lang="en-US" sz="2400" dirty="0">
                <a:latin typeface="IBM Plex Mono Text"/>
              </a:rPr>
              <a:t> notebook;</a:t>
            </a:r>
            <a:endParaRPr lang="en-US" sz="2400"/>
          </a:p>
          <a:p>
            <a:r>
              <a:rPr lang="en-US" sz="2400" dirty="0">
                <a:latin typeface="IBM Plex Mono Text"/>
              </a:rPr>
              <a:t>Use "</a:t>
            </a:r>
            <a:r>
              <a:rPr lang="en-US" sz="2400" dirty="0">
                <a:latin typeface="Calibri"/>
                <a:cs typeface="Calibri"/>
              </a:rPr>
              <a:t>seaborn</a:t>
            </a:r>
            <a:r>
              <a:rPr lang="en-US" sz="2400" dirty="0">
                <a:latin typeface="IBM Plex Mono Text"/>
              </a:rPr>
              <a:t>", "</a:t>
            </a:r>
            <a:r>
              <a:rPr lang="en-US" sz="2400" dirty="0" err="1">
                <a:latin typeface="Calibri"/>
                <a:cs typeface="Calibri"/>
              </a:rPr>
              <a:t>plotly.express</a:t>
            </a:r>
            <a:r>
              <a:rPr lang="en-US" sz="2400" dirty="0">
                <a:latin typeface="IBM Plex Mono Text"/>
              </a:rPr>
              <a:t>" or simply "</a:t>
            </a:r>
            <a:r>
              <a:rPr lang="en-US" sz="2400" dirty="0" err="1">
                <a:latin typeface="Calibri"/>
                <a:cs typeface="Calibri"/>
              </a:rPr>
              <a:t>matplotlib.pyplot</a:t>
            </a:r>
            <a:r>
              <a:rPr lang="en-US" sz="2400" dirty="0">
                <a:latin typeface="IBM Plex Mono Text"/>
              </a:rPr>
              <a:t>" to plot figures in order to visualize data;</a:t>
            </a:r>
            <a:endParaRPr lang="en-US" sz="2400" dirty="0"/>
          </a:p>
          <a:p>
            <a:r>
              <a:rPr lang="en-US" sz="2400" dirty="0">
                <a:latin typeface="IBM Plex Mono Text"/>
              </a:rPr>
              <a:t>Use "dash" to make interactive data visualizations.</a:t>
            </a:r>
          </a:p>
          <a:p>
            <a:pPr marL="0" indent="0">
              <a:buNone/>
            </a:pPr>
            <a:endParaRPr lang="en-US" sz="1100" dirty="0">
              <a:solidFill>
                <a:srgbClr val="C00000"/>
              </a:solidFill>
              <a:latin typeface="IBM Plex Mono Tex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C00000"/>
                </a:solidFill>
                <a:latin typeface="IBM Plex Mono Text"/>
              </a:rPr>
              <a:t>Completed the required data collection and data wrangling methodology related slides (1 </a:t>
            </a:r>
            <a:r>
              <a:rPr lang="en-US" sz="1100" dirty="0" err="1">
                <a:solidFill>
                  <a:srgbClr val="C00000"/>
                </a:solidFill>
                <a:latin typeface="IBM Plex Mono Text"/>
              </a:rPr>
              <a:t>pt</a:t>
            </a:r>
            <a:r>
              <a:rPr lang="en-US" sz="1100" dirty="0">
                <a:solidFill>
                  <a:srgbClr val="C00000"/>
                </a:solidFill>
                <a:latin typeface="IBM Plex Mono Text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2129" cy="13479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SpaceX Data collection and data wrangling results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39109-6981-4F36-9F29-D90F89432D42}"/>
              </a:ext>
            </a:extLst>
          </p:cNvPr>
          <p:cNvSpPr txBox="1"/>
          <p:nvPr/>
        </p:nvSpPr>
        <p:spPr>
          <a:xfrm>
            <a:off x="835959" y="1878106"/>
            <a:ext cx="41999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following are the occurrence of each orbit </a:t>
            </a:r>
            <a:r>
              <a:rPr lang="en-US" dirty="0" err="1"/>
              <a:t>lauched</a:t>
            </a:r>
            <a:r>
              <a:rPr lang="en-US" dirty="0"/>
              <a:t> for SpaceX: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E6A19D0F-2B10-4966-9DD4-62B32021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21" y="2674284"/>
            <a:ext cx="1608604" cy="28317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0848C-BA35-4BCF-BC93-00A7E1670041}"/>
              </a:ext>
            </a:extLst>
          </p:cNvPr>
          <p:cNvSpPr txBox="1"/>
          <p:nvPr/>
        </p:nvSpPr>
        <p:spPr>
          <a:xfrm>
            <a:off x="5371540" y="1561539"/>
            <a:ext cx="5533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following are the landing outcomes of SpaceX: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EC3D4D9F-F347-4FBD-AEEB-E0358786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5" y="2008095"/>
            <a:ext cx="3015502" cy="2472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D34399-6DB6-4CAC-8E09-2C94D62ECB66}"/>
              </a:ext>
            </a:extLst>
          </p:cNvPr>
          <p:cNvSpPr txBox="1"/>
          <p:nvPr/>
        </p:nvSpPr>
        <p:spPr>
          <a:xfrm>
            <a:off x="5374341" y="4903694"/>
            <a:ext cx="55110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following are the Launch Sites of SpaceX: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1AAF2C-8481-4E9E-B570-B8BF9465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046" y="5425608"/>
            <a:ext cx="2172820" cy="690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17B9B-092F-4F2F-A321-C0D96F2DD343}"/>
              </a:ext>
            </a:extLst>
          </p:cNvPr>
          <p:cNvSpPr txBox="1"/>
          <p:nvPr/>
        </p:nvSpPr>
        <p:spPr>
          <a:xfrm>
            <a:off x="451413" y="306728"/>
            <a:ext cx="112988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data collection and data wrangling methodology related slides (1 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pt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0980-E0A4-4DCD-8E18-8A46EFAF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SpaceX Interactive Visualizations</a:t>
            </a:r>
            <a:endParaRPr lang="en-US" dirty="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740EA7C-1994-4B53-8BB9-E0C03C65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6" y="1223955"/>
            <a:ext cx="11494994" cy="5777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6909C-DCCC-4BF1-BC12-52B842303D2A}"/>
              </a:ext>
            </a:extLst>
          </p:cNvPr>
          <p:cNvSpPr txBox="1"/>
          <p:nvPr/>
        </p:nvSpPr>
        <p:spPr>
          <a:xfrm>
            <a:off x="611841" y="230841"/>
            <a:ext cx="108226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and interactive visual analytics methodology related slides (3 pts)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Plotly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 Dash dashboard results slides (3 pts)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8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0980-E0A4-4DCD-8E18-8A46EFAF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SpaceX Interactive Visualizations</a:t>
            </a:r>
            <a:endParaRPr lang="en-US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208793E-5EFB-4687-A8DD-52779144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37036"/>
            <a:ext cx="11483788" cy="5874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0C357-87E3-4FF2-BA7A-6F06AC8AEAD4}"/>
              </a:ext>
            </a:extLst>
          </p:cNvPr>
          <p:cNvSpPr txBox="1"/>
          <p:nvPr/>
        </p:nvSpPr>
        <p:spPr>
          <a:xfrm>
            <a:off x="611841" y="230841"/>
            <a:ext cx="108226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and interactive visual analytics methodology related slides (3 pts)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 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Plotly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 Dash dashboard results slides (3 pts)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1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0980-E0A4-4DCD-8E18-8A46EFAF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SpaceX Interactive Visualizations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466CB-3A36-4FE7-8B78-23538738E89B}"/>
              </a:ext>
            </a:extLst>
          </p:cNvPr>
          <p:cNvSpPr txBox="1"/>
          <p:nvPr/>
        </p:nvSpPr>
        <p:spPr>
          <a:xfrm>
            <a:off x="611841" y="230841"/>
            <a:ext cx="108226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and interactive visual analytics methodology related slides (3 pts)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 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Plotly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 Dash dashboard results slides (3 pts)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2191B7E-AF53-4D61-8BAC-62E123CF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" y="1275201"/>
            <a:ext cx="11853581" cy="59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0980-E0A4-4DCD-8E18-8A46EFAF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SpaceX Interactive Visualizations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11CA3-8DFD-46B6-A914-0233E1A709E3}"/>
              </a:ext>
            </a:extLst>
          </p:cNvPr>
          <p:cNvSpPr txBox="1"/>
          <p:nvPr/>
        </p:nvSpPr>
        <p:spPr>
          <a:xfrm>
            <a:off x="611841" y="230841"/>
            <a:ext cx="108226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 EDA and interactive visual analytics methodology related slides (3 pts)</a:t>
            </a:r>
          </a:p>
          <a:p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Completed the required </a:t>
            </a:r>
            <a:r>
              <a:rPr lang="en-US" sz="1100" dirty="0" err="1">
                <a:solidFill>
                  <a:srgbClr val="C00000"/>
                </a:solidFill>
                <a:ea typeface="+mn-lt"/>
                <a:cs typeface="+mn-lt"/>
              </a:rPr>
              <a:t>Plotly</a:t>
            </a:r>
            <a:r>
              <a:rPr lang="en-US" sz="1100" dirty="0">
                <a:solidFill>
                  <a:srgbClr val="C00000"/>
                </a:solidFill>
                <a:ea typeface="+mn-lt"/>
                <a:cs typeface="+mn-lt"/>
              </a:rPr>
              <a:t> Dash dashboard results slides (3 pts)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98A395A-9ABA-47AB-A83D-167DA19B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48670"/>
            <a:ext cx="11887200" cy="58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291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359</Words>
  <Application>Microsoft Office PowerPoint</Application>
  <PresentationFormat>Widescreen</PresentationFormat>
  <Paragraphs>110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SLIDE_TEMPLATE_skill_network</vt:lpstr>
      <vt:lpstr>Applied Data Science Capstone -  SpaceX Historical Data Study</vt:lpstr>
      <vt:lpstr>OUTLINE</vt:lpstr>
      <vt:lpstr>EXECUTIVE SUMMARY and INTRODUCTION</vt:lpstr>
      <vt:lpstr>Data collection and data wrangling methodology</vt:lpstr>
      <vt:lpstr>SpaceX Data collection and data wrangling results</vt:lpstr>
      <vt:lpstr>SpaceX Interactive Visualizations</vt:lpstr>
      <vt:lpstr>SpaceX Interactive Visualizations</vt:lpstr>
      <vt:lpstr>SpaceX Interactive Visualizations</vt:lpstr>
      <vt:lpstr>SpaceX Interactive Visualizations</vt:lpstr>
      <vt:lpstr>SpaceX Interactive Visualizations</vt:lpstr>
      <vt:lpstr>Predictive Analysis Methodology and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SQL results</vt:lpstr>
      <vt:lpstr>EDA with SQL results</vt:lpstr>
      <vt:lpstr>EDA with SQL results</vt:lpstr>
      <vt:lpstr>EDA with SQL results</vt:lpstr>
      <vt:lpstr>EDA with SQL results</vt:lpstr>
      <vt:lpstr>EDA with SQL results</vt:lpstr>
      <vt:lpstr>Interactive Map With Folium results </vt:lpstr>
      <vt:lpstr>Interactive Map With Folium results </vt:lpstr>
      <vt:lpstr>Interactive Map With Folium results 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Ramesh Sannareddy</cp:lastModifiedBy>
  <cp:revision>725</cp:revision>
  <dcterms:created xsi:type="dcterms:W3CDTF">2020-10-28T18:29:43Z</dcterms:created>
  <dcterms:modified xsi:type="dcterms:W3CDTF">2021-12-26T18:15:46Z</dcterms:modified>
</cp:coreProperties>
</file>